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8" r:id="rId2"/>
    <p:sldId id="257" r:id="rId3"/>
    <p:sldId id="277" r:id="rId4"/>
    <p:sldId id="264" r:id="rId5"/>
    <p:sldId id="269" r:id="rId6"/>
    <p:sldId id="260" r:id="rId7"/>
    <p:sldId id="259" r:id="rId8"/>
    <p:sldId id="261" r:id="rId9"/>
    <p:sldId id="262" r:id="rId10"/>
    <p:sldId id="263" r:id="rId11"/>
    <p:sldId id="265" r:id="rId12"/>
    <p:sldId id="266" r:id="rId13"/>
    <p:sldId id="278" r:id="rId14"/>
    <p:sldId id="267" r:id="rId15"/>
    <p:sldId id="268" r:id="rId16"/>
    <p:sldId id="271" r:id="rId17"/>
    <p:sldId id="270" r:id="rId18"/>
    <p:sldId id="272" r:id="rId19"/>
    <p:sldId id="273" r:id="rId20"/>
    <p:sldId id="275" r:id="rId21"/>
    <p:sldId id="274" r:id="rId22"/>
    <p:sldId id="276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00"/>
    <a:srgbClr val="00FF00"/>
    <a:srgbClr val="CC3300"/>
    <a:srgbClr val="21AF50"/>
    <a:srgbClr val="FF0000"/>
    <a:srgbClr val="9D33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0753C1-14BC-47D3-856A-B4C4C42B0D3E}" type="datetimeFigureOut">
              <a:rPr lang="pl-PL" smtClean="0"/>
              <a:pPr/>
              <a:t>2013-03-18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95FCE4-FB94-4BF0-AD58-8E497AF432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DJ%20Antoine%20-%20Welcome%20to%20St.Tropez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Monika\Desktop\Disco%20polo%20=D\DJ%20Antoine%20Feat.%20Beatshakers%20-%20Ma%20Cherie%20-%20Official%20Video%20HD.mp3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pedia/commons/thumb/a/a9/Wasserrad_unterschlaechtig_meyers.png/200px-Wasserrad_unterschlaechtig_meyers.png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5/54/Wasserrad_mittelschlaechtig_meyers.png" TargetMode="External"/><Relationship Id="rId5" Type="http://schemas.openxmlformats.org/officeDocument/2006/relationships/image" Target="../media/image18.png"/><Relationship Id="rId4" Type="http://schemas.openxmlformats.org/officeDocument/2006/relationships/image" Target="http://upload.wikimedia.org/wikipedia/commons/thumb/8/89/Wasserrad_oberschlaechtig_meyers.png/180px-Wasserrad_oberschlaechtig_meyers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928662" y="1142984"/>
            <a:ext cx="69427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ELEKTROWNIE </a:t>
            </a:r>
          </a:p>
          <a:p>
            <a:pPr algn="ctr"/>
            <a:r>
              <a:rPr lang="pl-PL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WODNE</a:t>
            </a:r>
            <a:endParaRPr lang="pl-PL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DJ Antoine - Welcome to St.Tropez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663300"/>
                </a:solidFill>
              </a:rPr>
              <a:t>Elektrownia Porąbka-Żar</a:t>
            </a:r>
            <a:endParaRPr lang="pl-PL" dirty="0">
              <a:solidFill>
                <a:srgbClr val="663300"/>
              </a:solidFill>
            </a:endParaRPr>
          </a:p>
        </p:txBody>
      </p:sp>
      <p:pic>
        <p:nvPicPr>
          <p:cNvPr id="5" name="Symbol zastępczy obrazu 4" descr="images.jpg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25810" r="25810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Druga co do wielkości elektrownia szczytowo-pompowa w Polsce uruchomiona w 1979. Wyposażona jest w cztery hydrozespoły odwracalne typu Francisa o mocy 500 MW (4 x 125 MW) dla pracy turbinowej oraz 540 MW (4 x 135 MW) dla pracy pompowej. Elektrownia wykorzystuje jako zbiornik dolny zaporowe Jezioro Międzybrodzkie, którego zapora znajduje się w Międzybrodziu Bialskim.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DJ Antoine Feat. Beatshakers - Ma Cherie - Official Video H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643050"/>
            <a:ext cx="8534400" cy="758952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663300"/>
                </a:solidFill>
                <a:latin typeface="Times New Roman" pitchFamily="18" charset="0"/>
              </a:rPr>
              <a:t/>
            </a:r>
            <a:br>
              <a:rPr lang="pl-PL" sz="4800" b="1" dirty="0" smtClean="0">
                <a:solidFill>
                  <a:srgbClr val="663300"/>
                </a:solidFill>
                <a:latin typeface="Times New Roman" pitchFamily="18" charset="0"/>
              </a:rPr>
            </a:br>
            <a:r>
              <a:rPr lang="pl-PL" sz="4800" b="1" dirty="0" smtClean="0">
                <a:solidFill>
                  <a:srgbClr val="663300"/>
                </a:solidFill>
                <a:latin typeface="Times New Roman" pitchFamily="18" charset="0"/>
              </a:rPr>
              <a:t/>
            </a:r>
            <a:br>
              <a:rPr lang="pl-PL" sz="4800" b="1" dirty="0" smtClean="0">
                <a:solidFill>
                  <a:srgbClr val="663300"/>
                </a:solidFill>
                <a:latin typeface="Times New Roman" pitchFamily="18" charset="0"/>
              </a:rPr>
            </a:br>
            <a:r>
              <a:rPr lang="pl-PL" sz="4800" b="1" dirty="0" smtClean="0">
                <a:solidFill>
                  <a:srgbClr val="663300"/>
                </a:solidFill>
                <a:latin typeface="Times New Roman" pitchFamily="18" charset="0"/>
              </a:rPr>
              <a:t>Ogólny schemat otrzymywania energii wody</a:t>
            </a:r>
            <a:br>
              <a:rPr lang="pl-PL" sz="4800" b="1" dirty="0" smtClean="0">
                <a:solidFill>
                  <a:srgbClr val="663300"/>
                </a:solidFill>
                <a:latin typeface="Times New Roman" pitchFamily="18" charset="0"/>
              </a:rPr>
            </a:br>
            <a:endParaRPr lang="pl-PL" sz="4800" dirty="0">
              <a:solidFill>
                <a:srgbClr val="6633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802798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14356"/>
            <a:ext cx="43515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obrazu 4" descr="Obraz1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3954" r="3954"/>
          <a:stretch>
            <a:fillRect/>
          </a:stretch>
        </p:blipFill>
        <p:spPr>
          <a:xfrm>
            <a:off x="1214414" y="3000372"/>
            <a:ext cx="4563091" cy="331861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Podczas budowy zapory wykorzystuje się grodzę, tymczasową przegrodę. Grodza ukazana na tym rysunku stanie się częścią zapory.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1985954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KOŁO WODNE… </a:t>
            </a:r>
            <a:br>
              <a:rPr lang="pl-PL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800" dirty="0" smtClean="0">
                <a:solidFill>
                  <a:srgbClr val="663300"/>
                </a:solidFill>
                <a:latin typeface="Times New Roman" pitchFamily="18" charset="0"/>
              </a:rPr>
              <a:t>Znane jest od I w. p.n.e.- poprzednik turbiny wodnej)</a:t>
            </a:r>
            <a:r>
              <a:rPr lang="pl-PL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…zależnie od sposobu zasilania dzielimy na:</a:t>
            </a:r>
            <a:r>
              <a:rPr lang="pl-PL" sz="2800" dirty="0" smtClean="0">
                <a:solidFill>
                  <a:srgbClr val="663300"/>
                </a:solidFill>
                <a:latin typeface="Times New Roman" pitchFamily="18" charset="0"/>
              </a:rPr>
              <a:t/>
            </a:r>
            <a:br>
              <a:rPr lang="pl-PL" sz="2800" dirty="0" smtClean="0">
                <a:solidFill>
                  <a:srgbClr val="663300"/>
                </a:solidFill>
                <a:latin typeface="Times New Roman" pitchFamily="18" charset="0"/>
              </a:rPr>
            </a:br>
            <a:endParaRPr lang="pl-PL" sz="2800" dirty="0">
              <a:solidFill>
                <a:srgbClr val="6633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Picture 33" descr="Nasiębierne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14348" y="1928802"/>
            <a:ext cx="2087562" cy="2087563"/>
          </a:xfrm>
          <a:prstGeom prst="rect">
            <a:avLst/>
          </a:prstGeom>
          <a:noFill/>
        </p:spPr>
      </p:pic>
      <p:pic>
        <p:nvPicPr>
          <p:cNvPr id="5" name="Picture 34" descr="Śródsiębierne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357554" y="2000240"/>
            <a:ext cx="1944688" cy="1944688"/>
          </a:xfrm>
          <a:prstGeom prst="rect">
            <a:avLst/>
          </a:prstGeom>
          <a:noFill/>
        </p:spPr>
      </p:pic>
      <p:pic>
        <p:nvPicPr>
          <p:cNvPr id="6" name="Picture 35" descr="Podsiębierne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6500826" y="2143116"/>
            <a:ext cx="1905000" cy="1905000"/>
          </a:xfrm>
          <a:prstGeom prst="rect">
            <a:avLst/>
          </a:prstGeom>
          <a:noFill/>
        </p:spPr>
      </p:pic>
      <p:graphicFrame>
        <p:nvGraphicFramePr>
          <p:cNvPr id="7" name="Group 56"/>
          <p:cNvGraphicFramePr>
            <a:graphicFrameLocks noGrp="1"/>
          </p:cNvGraphicFramePr>
          <p:nvPr/>
        </p:nvGraphicFramePr>
        <p:xfrm>
          <a:off x="857224" y="4143380"/>
          <a:ext cx="7812087" cy="365760"/>
        </p:xfrm>
        <a:graphic>
          <a:graphicData uri="http://schemas.openxmlformats.org/drawingml/2006/table">
            <a:tbl>
              <a:tblPr/>
              <a:tblGrid>
                <a:gridCol w="2454275"/>
                <a:gridCol w="2747962"/>
                <a:gridCol w="26098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NASIĘBIERNE                       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ŚRÓDSIĘBIERNE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PODSIĘBIERNE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500034" y="457200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nasiębierne (wykorzystuje głównie energię potencjalną wody) </a:t>
            </a:r>
          </a:p>
          <a:p>
            <a:pPr marL="342900" indent="-34290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o największej wydajności</a:t>
            </a:r>
          </a:p>
          <a:p>
            <a:pPr marL="342900" indent="-342900">
              <a:buFontTx/>
              <a:buChar char="•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B)   śródsiębierne (wykorzystuje energię potencjalną i kinetyczną wody)</a:t>
            </a:r>
          </a:p>
          <a:p>
            <a:pPr marL="342900" indent="-342900" eaLnBrk="0" hangingPunct="0">
              <a:buFont typeface="Symbol" pitchFamily="18" charset="2"/>
              <a:buChar char="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Symbol" pitchFamily="18" charset="2"/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C)   podsiębierne (wykorzystuje głównie energię kinetyczną wody)</a:t>
            </a:r>
            <a:endParaRPr lang="pl-PL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TURBINA WODNA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>
                <a:latin typeface="Times New Roman" pitchFamily="18" charset="0"/>
              </a:rPr>
              <a:t>Najważniejszym elementem takiej elektrowni jest </a:t>
            </a:r>
            <a:r>
              <a:rPr lang="pl-PL" b="1" dirty="0" smtClean="0">
                <a:latin typeface="Times New Roman" pitchFamily="18" charset="0"/>
              </a:rPr>
              <a:t>Turbina wodna </a:t>
            </a:r>
            <a:r>
              <a:rPr lang="pl-PL" dirty="0" smtClean="0">
                <a:latin typeface="Times New Roman" pitchFamily="18" charset="0"/>
              </a:rPr>
              <a:t>(</a:t>
            </a:r>
            <a:r>
              <a:rPr lang="pl-PL" i="1" dirty="0" smtClean="0">
                <a:latin typeface="Times New Roman" pitchFamily="18" charset="0"/>
              </a:rPr>
              <a:t>turbina hydrauliczna</a:t>
            </a:r>
            <a:r>
              <a:rPr lang="pl-PL" dirty="0" smtClean="0">
                <a:latin typeface="Times New Roman" pitchFamily="18" charset="0"/>
              </a:rPr>
              <a:t>) - silnik wodny przetwarzający energię mechaniczną wody na ruch obrotowy za pomocą wirnika z łopatkami. </a:t>
            </a:r>
          </a:p>
          <a:p>
            <a:r>
              <a:rPr lang="pl-PL" dirty="0" smtClean="0">
                <a:latin typeface="Times New Roman" pitchFamily="18" charset="0"/>
              </a:rPr>
              <a:t>Stosowana głównie w elektrowniach wodnych do napędu prądnic. Skonstruował ją B. </a:t>
            </a:r>
            <a:r>
              <a:rPr lang="pl-PL" dirty="0" err="1" smtClean="0">
                <a:latin typeface="Times New Roman" pitchFamily="18" charset="0"/>
              </a:rPr>
              <a:t>Fourneyron</a:t>
            </a:r>
            <a:r>
              <a:rPr lang="pl-PL" dirty="0" smtClean="0">
                <a:latin typeface="Times New Roman" pitchFamily="18" charset="0"/>
              </a:rPr>
              <a:t> w 1827r.  Poprzednikiem i wzorem dla turbin wodnych było koło wodne. Koło mające na obwodzie łopatki lub przegrody, poruszane siłą naporu wody. Najczęściej wykorzystywane do napędu młynów wodnych i starych zakładów przemysłowych: tartaków, kuźni.</a:t>
            </a:r>
          </a:p>
          <a:p>
            <a:endParaRPr lang="pl-PL" dirty="0"/>
          </a:p>
        </p:txBody>
      </p:sp>
      <p:pic>
        <p:nvPicPr>
          <p:cNvPr id="5" name="Symbol zastępczy zawartości 4" descr="cnhf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071934" y="1000108"/>
            <a:ext cx="3452817" cy="469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663300"/>
                </a:solidFill>
              </a:rPr>
              <a:t>DZIAŁANIE ELEKTROWNI WODNYCH</a:t>
            </a:r>
            <a:endParaRPr lang="pl-PL" dirty="0">
              <a:solidFill>
                <a:srgbClr val="6633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Times New Roman" pitchFamily="18" charset="0"/>
              </a:rPr>
              <a:t>Działanie elektrowni wodnych jest dość proste. Woda z rzek spływa z wyżej położonych terenów takich jak np. góry, czy wyżyny do zbiorników wodnych (mórz lub jezior) położonych np. na nizinach. Przepływ wody w rzece spowodowany jest różnicą energii potencjalnej wód rzeki w górnym i dolnym biegu. Energia potencjalna zamienia się w energię kinetyczną płynącej wody. Fakt ten wykorzystuje się właśnie w elektrowni wodnej przepuszczając przez turbiny wodne płynącą rzeką wodę. </a:t>
            </a:r>
          </a:p>
          <a:p>
            <a:endParaRPr lang="pl-PL" dirty="0"/>
          </a:p>
        </p:txBody>
      </p:sp>
      <p:pic>
        <p:nvPicPr>
          <p:cNvPr id="8" name="Picture 7" descr="elektrownia_sche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43050"/>
            <a:ext cx="5762624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534400" cy="914384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rgbClr val="663300"/>
                </a:solidFill>
              </a:rPr>
              <a:t>Dziesięć krajów o największej produkcji energii z energii wodnej</a:t>
            </a:r>
            <a:endParaRPr lang="pl-PL" sz="48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http://chamczykdamian.files.wordpress.com/2012/02/sdsdsd2.png?w=5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8786842" cy="37959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463"/>
          <p:cNvGraphicFramePr>
            <a:graphicFrameLocks noGrp="1"/>
          </p:cNvGraphicFramePr>
          <p:nvPr/>
        </p:nvGraphicFramePr>
        <p:xfrm>
          <a:off x="1643042" y="188913"/>
          <a:ext cx="6215106" cy="6308886"/>
        </p:xfrm>
        <a:graphic>
          <a:graphicData uri="http://schemas.openxmlformats.org/drawingml/2006/table">
            <a:tbl>
              <a:tblPr/>
              <a:tblGrid>
                <a:gridCol w="1391873"/>
                <a:gridCol w="2150549"/>
                <a:gridCol w="1430816"/>
                <a:gridCol w="1241868"/>
              </a:tblGrid>
              <a:tr h="60105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NAJWIĘKSZE ZAPORY WODNE W POLSCE I NA ŚWIECIE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01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miejscowość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wysokość w m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554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Tadżykistan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Nurek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ziemna 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554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Szwajcaria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Grande-Dixence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betonowa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Gruzja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Inguri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betonowa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Włochy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Vaiont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betonowa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Meksyk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Chicoasen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ziemna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Kolumbia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Guávio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ziemna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Solina (na Sanie)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betonowa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791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Pilchowice (na Bobrze)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kamienna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murowana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601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Czorsztyn (na Dunajcu)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ziemna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601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Różnów (na Dunajcu)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betonowa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534400" cy="1128698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663300"/>
                </a:solidFill>
              </a:rPr>
              <a:t>Największe elektrownie świata</a:t>
            </a:r>
            <a:br>
              <a:rPr lang="pl-PL" sz="4800" b="1" dirty="0" smtClean="0">
                <a:solidFill>
                  <a:srgbClr val="663300"/>
                </a:solidFill>
              </a:rPr>
            </a:br>
            <a:endParaRPr lang="pl-PL" sz="4800" dirty="0">
              <a:solidFill>
                <a:srgbClr val="663300"/>
              </a:solidFill>
            </a:endParaRPr>
          </a:p>
        </p:txBody>
      </p:sp>
      <p:pic>
        <p:nvPicPr>
          <p:cNvPr id="28674" name="Picture 2" descr="http://chamczykdamian.files.wordpress.com/2012/02/ne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8601522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663300"/>
                </a:solidFill>
              </a:rPr>
              <a:t>Zapora Trzech Przełomów</a:t>
            </a:r>
            <a:endParaRPr lang="pl-PL" dirty="0">
              <a:solidFill>
                <a:srgbClr val="663300"/>
              </a:solidFill>
            </a:endParaRPr>
          </a:p>
        </p:txBody>
      </p:sp>
      <p:pic>
        <p:nvPicPr>
          <p:cNvPr id="5" name="Symbol zastępczy obrazu 4" descr="mkfnhf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79" b="37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Tama zbudowana na rzece Jangcy w centralnej prowincji Chin – Hubei. Budowa rozpoczęła się w roku 1993, a została zakończona 20 maja 2006 roku. Napełnianie zbiornika zakończono 26 października 2010 uzyskując poziom wody wynoszący 175m, który umożliwia elektrowni wodnej działanie z pełną mocą. Wielka Tama jest najdroższym pojedynczym projektem budowlanym na świecie.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34400" cy="758952"/>
          </a:xfrm>
        </p:spPr>
        <p:txBody>
          <a:bodyPr>
            <a:noAutofit/>
          </a:bodyPr>
          <a:lstStyle/>
          <a:p>
            <a:pPr algn="ctr">
              <a:lnSpc>
                <a:spcPct val="250000"/>
              </a:lnSpc>
            </a:pPr>
            <a:r>
              <a:rPr lang="pl-PL" sz="4800" dirty="0" smtClean="0">
                <a:solidFill>
                  <a:srgbClr val="663300"/>
                </a:solidFill>
              </a:rPr>
              <a:t>WIADOMOŚCI WSTĘPNE</a:t>
            </a:r>
            <a:endParaRPr lang="pl-PL" sz="4800" dirty="0">
              <a:solidFill>
                <a:srgbClr val="6633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b="1" u="sng" dirty="0" smtClean="0">
                <a:solidFill>
                  <a:srgbClr val="FF0000"/>
                </a:solidFill>
              </a:rPr>
              <a:t>Elektrownia wodna</a:t>
            </a:r>
            <a:r>
              <a:rPr lang="pl-PL" sz="2800" u="sng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/>
              <a:t>– zakład przemysłowy zamieniający energię potencjalną wody na elektryczną. Elektrownie wodne są najintensywniej wykorzystywanym źródłem odnawialnej energii. W 2010 roku dostarczyły łącznie 3427 TWh energii elektrycznej, co stanowi 16% całkowitej produkcji energii elektrycznej na świecie. Elektrownie wodne są stosunkowo tanim źródłem energii i mogą szybko zmieniać generowaną moc w zależności od zapotrzebowania. Ich wadą jest ograniczona liczba lokalizacji, w których można je budować. Ponadto budowa zapór dla elektrowni wodnych pociąga za sobą zahamowanie naturalnego biegu rzeki i tworzenie zbiorników retencyjnych, drastycznie zmieniających środowisko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dirty="0" smtClean="0">
                <a:solidFill>
                  <a:srgbClr val="663300"/>
                </a:solidFill>
              </a:rPr>
              <a:t>Tucurui</a:t>
            </a:r>
            <a:endParaRPr lang="pl-PL" sz="6000" dirty="0">
              <a:solidFill>
                <a:srgbClr val="663300"/>
              </a:solidFill>
            </a:endParaRPr>
          </a:p>
        </p:txBody>
      </p:sp>
      <p:pic>
        <p:nvPicPr>
          <p:cNvPr id="5" name="Symbol zastępczy obrazu 4" descr="jndahgd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15" b="151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Hydroelektrownia położona na rzece Tocantins w Brazylii w stanie Pará. Budowę rozpoczęto w roku 1976, a została uruchomiona w roku 1986, jej maksymalna moc została oszacowana na 7960 MW. W wyniku budowy zapory powstało największe sztuczne jezioro w Brazylii o pojemności 45,8 mld m3 i powierzchni 2430 </a:t>
            </a:r>
            <a:r>
              <a:rPr lang="pl-PL" dirty="0" err="1" smtClean="0"/>
              <a:t>km²</a:t>
            </a:r>
            <a:r>
              <a:rPr lang="pl-PL" dirty="0" smtClean="0"/>
              <a:t>. W roku 2006 maksymalna moc hydroelektrowni została zwiększona do 8370 MW.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7200" dirty="0" smtClean="0">
                <a:solidFill>
                  <a:srgbClr val="663300"/>
                </a:solidFill>
              </a:rPr>
              <a:t>Itaipu</a:t>
            </a:r>
            <a:endParaRPr lang="pl-PL" sz="7200" dirty="0">
              <a:solidFill>
                <a:srgbClr val="663300"/>
              </a:solidFill>
            </a:endParaRPr>
          </a:p>
        </p:txBody>
      </p:sp>
      <p:pic>
        <p:nvPicPr>
          <p:cNvPr id="5" name="Symbol zastępczy obrazu 4" descr="ngfd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15" b="151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Zapora wodna na rzece Parana w Ameryce Południowej będąca drugą co do wielkości elektrownią wodną na świecie. Tama jest wspólnym przedsięwzięciem Brazylii i Paragwaju. Jest położona na granicznym odcinku rzeki, w miejscu wodospadu Guairá i w pobliżu wodospadów Iguaçu. Najbliższym miastem, w którym jest lotnisko dla turystów jest położone 20 km na południe Foz do Iguaçu. Nazwa Itaipu pochodzi od słowa Tupi w języku Indian Guarani i oznacza "śpiew kamieni„.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>
                <a:solidFill>
                  <a:srgbClr val="663300"/>
                </a:solidFill>
              </a:rPr>
              <a:t>Zapora Grand Coulee</a:t>
            </a:r>
            <a:br>
              <a:rPr lang="pl-PL" sz="4000" dirty="0" smtClean="0">
                <a:solidFill>
                  <a:srgbClr val="663300"/>
                </a:solidFill>
              </a:rPr>
            </a:br>
            <a:endParaRPr lang="pl-PL" sz="4000" dirty="0">
              <a:solidFill>
                <a:srgbClr val="663300"/>
              </a:solidFill>
            </a:endParaRPr>
          </a:p>
        </p:txBody>
      </p:sp>
      <p:pic>
        <p:nvPicPr>
          <p:cNvPr id="5" name="Symbol zastępczy obrazu 4" descr="hsggd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834" b="483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1800" dirty="0" smtClean="0"/>
              <a:t>Zapora wodna w USA na rzece Kolumbii, w stanie Waszyngton.</a:t>
            </a:r>
          </a:p>
          <a:p>
            <a:r>
              <a:rPr lang="pl-PL" sz="1800" dirty="0" smtClean="0"/>
              <a:t>Zapora ta ma 167 metrów wysokości i 1300 metrów długości. Pojemność jeziora zaporowego wynosi 11,6 miliarda metrów sześciennych, natomiast elektrownia wodna ma moc około 7 tysięcy megawatów.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ENERGIA WODY</a:t>
            </a:r>
            <a:endParaRPr lang="pl-PL" sz="4800" dirty="0">
              <a:solidFill>
                <a:srgbClr val="6633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42910" y="1571613"/>
            <a:ext cx="2786082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ZASOBY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Znanym i od dawna wykorzystywanym surowcem energetycznym jest </a:t>
            </a: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"biały węgiel".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Tak nazywa się w przenośni przemieszczające się masy wody rzecznej i morskiej. Spośród elektrowni wodnych najbardziej rozpowszechnione są zasilane energią kinetyczną rzek</a:t>
            </a:r>
            <a:endParaRPr lang="pl-PL" dirty="0"/>
          </a:p>
        </p:txBody>
      </p:sp>
      <p:pic>
        <p:nvPicPr>
          <p:cNvPr id="4" name="Picture 7" descr="myczk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3851275" cy="259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pl-mod-energiesparer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000108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62" y="642918"/>
            <a:ext cx="4572000" cy="55769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Najobficiej obdarzona "białym węglem" - w stosunku do powierzchni kontynentu - jest Europa, najskromniej Australia.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Dotychczas zagospodarowano energetycznie ok. 15% całkowitego potencjału energetycznego rzek.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Rozwój elektrowni wodnych - czystych dla otoczenia, niezależnych od wydobycia i transportu paliw - ograniczony jest jedynie wymogami odpowiednich warunków zewnętrznych (terenowych i geologicznych) oraz zależy od wielkości kapitału posiadanego przez inwestora.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Najwięcej pieniędzy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pochłania budowa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obiektów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hydrotechnicznych,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nieco mniej –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ich wyposażenie.</a:t>
            </a:r>
            <a:r>
              <a:rPr lang="pl-PL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l-PL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7" descr="elektrown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71612"/>
            <a:ext cx="2921000" cy="389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smtClean="0">
                <a:solidFill>
                  <a:srgbClr val="663300"/>
                </a:solidFill>
              </a:rPr>
              <a:t>WNIOSKI:</a:t>
            </a:r>
            <a:endParaRPr lang="pl-PL" sz="4400" dirty="0">
              <a:solidFill>
                <a:srgbClr val="6633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00100" y="1214422"/>
            <a:ext cx="62151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smtClean="0">
                <a:latin typeface="Times New Roman" pitchFamily="18" charset="0"/>
              </a:rPr>
              <a:t>Pobieranie tej energii jest bardzo korzystne zarówno ze względu na ekologiczny, jak i ekonomiczny charakter, bowiem dostarcza ona ekologicznie czystej energii i reguluje stosunki wodne zwiększając retencję wód powierzchniowych, co polepsza warunki uprawy roślin oraz warunki zaopatrzenia ludności i przemysłu w wodę. Energia elektryczna produkowana w elektrowniach wodnych zazwyczaj wprowadzana jest do krajowego systemu przesyłu energii. Duża elektrownia wodna może zasilać nawet całe kilkutysięczne miasto. </a:t>
            </a:r>
            <a:endParaRPr lang="pl-PL" sz="2000" dirty="0">
              <a:latin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928926" y="4714884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smtClean="0">
                <a:latin typeface="Times New Roman" pitchFamily="18" charset="0"/>
              </a:rPr>
              <a:t>Wadami tych elektrowni jest zasalanie ujść rzek oraz erozja ich brzegów wskutek wahań wody, a także utrudnianie wędrówek ryb w górę rzek. </a:t>
            </a:r>
            <a:endParaRPr lang="pl-PL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7158" y="1285860"/>
            <a:ext cx="544251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WYKONAŁY:</a:t>
            </a:r>
          </a:p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Monika </a:t>
            </a:r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Zakręt</a:t>
            </a:r>
            <a:endParaRPr lang="pl-PL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Julita </a:t>
            </a:r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Kubiś</a:t>
            </a:r>
            <a:endParaRPr lang="pl-PL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Agata </a:t>
            </a:r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Sikora</a:t>
            </a:r>
            <a:endParaRPr lang="pl-PL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Kl. II TL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b="1" dirty="0" smtClean="0">
                <a:solidFill>
                  <a:srgbClr val="663300"/>
                </a:solidFill>
              </a:rPr>
              <a:t>BUDOWA</a:t>
            </a:r>
            <a:endParaRPr lang="pl-PL" sz="4800" b="1" dirty="0">
              <a:solidFill>
                <a:srgbClr val="6633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sz="2800" dirty="0" smtClean="0">
                <a:latin typeface="Times New Roman" pitchFamily="18" charset="0"/>
              </a:rPr>
              <a:t>W budownictwie hydrotechnicznym wyróżnia się zapory betonowe, zapory ziemne </a:t>
            </a:r>
          </a:p>
          <a:p>
            <a:pPr algn="r"/>
            <a:r>
              <a:rPr lang="pl-PL" sz="2800" dirty="0" smtClean="0">
                <a:latin typeface="Times New Roman" pitchFamily="18" charset="0"/>
              </a:rPr>
              <a:t>i kanały. W Polsce najbardziej są rozpowszechnione zapory betonowe typu ciężkiego. Zapory ziemne są budowane na terenach nizinnych. </a:t>
            </a:r>
          </a:p>
          <a:p>
            <a:pPr algn="r"/>
            <a:r>
              <a:rPr lang="pl-PL" sz="2800" dirty="0" smtClean="0">
                <a:latin typeface="Times New Roman" pitchFamily="18" charset="0"/>
              </a:rPr>
              <a:t>W celu ujęcia wody filtrującej przez zaporę stosuje się system drenażowy. </a:t>
            </a:r>
          </a:p>
          <a:p>
            <a:pPr algn="r"/>
            <a:r>
              <a:rPr lang="pl-PL" sz="2800" dirty="0" smtClean="0">
                <a:latin typeface="Times New Roman" pitchFamily="18" charset="0"/>
              </a:rPr>
              <a:t>Kanały energetyczne łączące zbiornik z elektrownią są prowadzone w wykopie lub w </a:t>
            </a:r>
            <a:r>
              <a:rPr lang="pl-PL" sz="2800" dirty="0" err="1" smtClean="0">
                <a:latin typeface="Times New Roman" pitchFamily="18" charset="0"/>
              </a:rPr>
              <a:t>półwykopie</a:t>
            </a:r>
            <a:r>
              <a:rPr lang="pl-PL" sz="2800" dirty="0" smtClean="0">
                <a:latin typeface="Times New Roman" pitchFamily="18" charset="0"/>
              </a:rPr>
              <a:t>. Umocnienia kanałów wykonuje się płytami betonowymi, żelbetowymi lub asfaltobetonowymi</a:t>
            </a:r>
            <a:r>
              <a:rPr lang="pl-PL" dirty="0" smtClean="0">
                <a:latin typeface="Times New Roman" pitchFamily="18" charset="0"/>
              </a:rPr>
              <a:t>.</a:t>
            </a:r>
          </a:p>
          <a:p>
            <a:pPr algn="ctr"/>
            <a:endParaRPr lang="pl-PL" dirty="0" smtClean="0">
              <a:latin typeface="Times New Roman" pitchFamily="18" charset="0"/>
            </a:endParaRPr>
          </a:p>
          <a:p>
            <a:pPr algn="ctr"/>
            <a:endParaRPr lang="pl-PL" dirty="0" smtClean="0">
              <a:latin typeface="Times New Roman" pitchFamily="18" charset="0"/>
            </a:endParaRPr>
          </a:p>
          <a:p>
            <a:pPr algn="r"/>
            <a:r>
              <a:rPr lang="pl-PL" sz="2800" b="1" dirty="0" smtClean="0">
                <a:latin typeface="Times New Roman" pitchFamily="18" charset="0"/>
              </a:rPr>
              <a:t>ELEKTROWNIA WODNA SKŁADA SIĘ z następujących podstawowych elementów:</a:t>
            </a:r>
            <a:r>
              <a:rPr lang="pl-PL" sz="2800" dirty="0" smtClean="0">
                <a:latin typeface="Times New Roman" pitchFamily="18" charset="0"/>
              </a:rPr>
              <a:t> </a:t>
            </a:r>
          </a:p>
          <a:p>
            <a:pPr algn="r">
              <a:buFontTx/>
              <a:buChar char="•"/>
            </a:pPr>
            <a:r>
              <a:rPr lang="pl-PL" sz="2800" dirty="0" smtClean="0">
                <a:latin typeface="Times New Roman" pitchFamily="18" charset="0"/>
              </a:rPr>
              <a:t> blok elektrowni (część podwodna)</a:t>
            </a:r>
          </a:p>
          <a:p>
            <a:pPr algn="r">
              <a:buFontTx/>
              <a:buChar char="•"/>
            </a:pPr>
            <a:r>
              <a:rPr lang="pl-PL" sz="2800" dirty="0" smtClean="0">
                <a:latin typeface="Times New Roman" pitchFamily="18" charset="0"/>
              </a:rPr>
              <a:t> hala maszyn</a:t>
            </a:r>
          </a:p>
          <a:p>
            <a:pPr algn="r">
              <a:buFontTx/>
              <a:buChar char="•"/>
            </a:pPr>
            <a:r>
              <a:rPr lang="pl-PL" sz="2800" dirty="0" smtClean="0">
                <a:latin typeface="Times New Roman" pitchFamily="18" charset="0"/>
              </a:rPr>
              <a:t> hala montażowa</a:t>
            </a:r>
          </a:p>
          <a:p>
            <a:pPr algn="r">
              <a:buFontTx/>
              <a:buChar char="•"/>
            </a:pPr>
            <a:r>
              <a:rPr lang="pl-PL" sz="2800" dirty="0" smtClean="0">
                <a:latin typeface="Times New Roman" pitchFamily="18" charset="0"/>
              </a:rPr>
              <a:t> pomieszczenia pomocnicze i ciągi komunikacyjne. </a:t>
            </a:r>
          </a:p>
          <a:p>
            <a:pPr algn="ctr"/>
            <a:endParaRPr lang="pl-PL" sz="2800" dirty="0" smtClean="0">
              <a:latin typeface="Times New Roman" pitchFamily="18" charset="0"/>
            </a:endParaRPr>
          </a:p>
          <a:p>
            <a:pPr algn="ctr"/>
            <a:endParaRPr lang="pl-PL" sz="2800" dirty="0" smtClean="0">
              <a:latin typeface="Times New Roman" pitchFamily="18" charset="0"/>
            </a:endParaRPr>
          </a:p>
          <a:p>
            <a:pPr algn="r"/>
            <a:r>
              <a:rPr lang="pl-PL" sz="2800" dirty="0" smtClean="0">
                <a:latin typeface="Times New Roman" pitchFamily="18" charset="0"/>
              </a:rPr>
              <a:t>W elektrowni nisko spadowej większa część bloku znajduje się </a:t>
            </a:r>
          </a:p>
          <a:p>
            <a:pPr algn="r"/>
            <a:r>
              <a:rPr lang="pl-PL" sz="2800" dirty="0" smtClean="0">
                <a:latin typeface="Times New Roman" pitchFamily="18" charset="0"/>
              </a:rPr>
              <a:t>pod wodą i tworzy budowlę piętrzącą wodę. </a:t>
            </a:r>
          </a:p>
          <a:p>
            <a:pPr algn="r"/>
            <a:r>
              <a:rPr lang="pl-PL" sz="2800" dirty="0" smtClean="0">
                <a:latin typeface="Times New Roman" pitchFamily="18" charset="0"/>
              </a:rPr>
              <a:t>Wymiary bloku zależą od sposobu doprowadzenia wody, </a:t>
            </a:r>
          </a:p>
          <a:p>
            <a:pPr algn="r"/>
            <a:r>
              <a:rPr lang="pl-PL" sz="2800" dirty="0" smtClean="0">
                <a:latin typeface="Times New Roman" pitchFamily="18" charset="0"/>
              </a:rPr>
              <a:t>zatem od rodzaju i wielkości turbiny.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Picture 5" descr="turbin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857628"/>
            <a:ext cx="19431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rgbClr val="663300"/>
                </a:solidFill>
                <a:latin typeface="Times New Roman" pitchFamily="18" charset="0"/>
              </a:rPr>
              <a:t/>
            </a:r>
            <a:br>
              <a:rPr lang="pl-PL" sz="3600" b="1" dirty="0" smtClean="0">
                <a:solidFill>
                  <a:srgbClr val="663300"/>
                </a:solidFill>
                <a:latin typeface="Times New Roman" pitchFamily="18" charset="0"/>
              </a:rPr>
            </a:br>
            <a:r>
              <a:rPr lang="pl-PL" sz="3600" b="1" dirty="0" smtClean="0">
                <a:solidFill>
                  <a:srgbClr val="663300"/>
                </a:solidFill>
                <a:latin typeface="Times New Roman" pitchFamily="18" charset="0"/>
              </a:rPr>
              <a:t>ROZRÓŻNIA SIĘ ELEKTROWNIE WODNE:</a:t>
            </a:r>
            <a:endParaRPr lang="pl-PL" dirty="0">
              <a:solidFill>
                <a:srgbClr val="6633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tabLst>
                <a:tab pos="457200" algn="l"/>
              </a:tabLst>
            </a:pPr>
            <a:r>
              <a:rPr lang="pl-PL" sz="2800" b="1" u="sng" dirty="0" smtClean="0">
                <a:latin typeface="Times New Roman" pitchFamily="18" charset="0"/>
              </a:rPr>
              <a:t> </a:t>
            </a:r>
            <a:r>
              <a:rPr lang="pl-PL" sz="2100" b="1" u="sng" dirty="0" smtClean="0">
                <a:latin typeface="Times New Roman" pitchFamily="18" charset="0"/>
              </a:rPr>
              <a:t>Przepływowe </a:t>
            </a:r>
            <a:r>
              <a:rPr lang="pl-PL" sz="2100" dirty="0" smtClean="0">
                <a:latin typeface="Times New Roman" pitchFamily="18" charset="0"/>
              </a:rPr>
              <a:t>(wykorzystujące energię przepływających wód                                po ich spiętrzeniu)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pl-PL" sz="2100" dirty="0" smtClean="0">
              <a:latin typeface="Times New Roman" pitchFamily="18" charset="0"/>
            </a:endParaRPr>
          </a:p>
          <a:p>
            <a:pPr marL="457200" indent="-457200">
              <a:buClr>
                <a:schemeClr val="tx1"/>
              </a:buClr>
              <a:tabLst>
                <a:tab pos="457200" algn="l"/>
              </a:tabLst>
            </a:pPr>
            <a:r>
              <a:rPr lang="pl-PL" sz="2100" dirty="0" smtClean="0">
                <a:latin typeface="Times New Roman" pitchFamily="18" charset="0"/>
              </a:rPr>
              <a:t>  </a:t>
            </a:r>
            <a:r>
              <a:rPr lang="pl-PL" sz="2100" b="1" u="sng" dirty="0" smtClean="0">
                <a:latin typeface="Times New Roman" pitchFamily="18" charset="0"/>
              </a:rPr>
              <a:t>Zbiornikowe </a:t>
            </a:r>
            <a:r>
              <a:rPr lang="pl-PL" sz="2100" b="1" dirty="0" smtClean="0">
                <a:latin typeface="Times New Roman" pitchFamily="18" charset="0"/>
              </a:rPr>
              <a:t> </a:t>
            </a:r>
            <a:r>
              <a:rPr lang="pl-PL" sz="2100" dirty="0" smtClean="0">
                <a:latin typeface="Times New Roman" pitchFamily="18" charset="0"/>
              </a:rPr>
              <a:t>   (mające możliwość magazynowania wody zbiornika,                                     </a:t>
            </a:r>
          </a:p>
          <a:p>
            <a:pPr>
              <a:buClr>
                <a:schemeClr val="tx1"/>
              </a:buClr>
              <a:buNone/>
              <a:tabLst>
                <a:tab pos="457200" algn="l"/>
              </a:tabLst>
            </a:pPr>
            <a:r>
              <a:rPr lang="pl-PL" sz="2100" dirty="0" smtClean="0">
                <a:latin typeface="Times New Roman" pitchFamily="18" charset="0"/>
              </a:rPr>
              <a:t>       by – zależnie od potrzeb – wykorzystywać ja do napędu turbin)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pl-PL" sz="21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tabLst>
                <a:tab pos="457200" algn="l"/>
              </a:tabLst>
            </a:pPr>
            <a:r>
              <a:rPr lang="pl-PL" sz="2100" dirty="0" smtClean="0">
                <a:latin typeface="Times New Roman" pitchFamily="18" charset="0"/>
              </a:rPr>
              <a:t> </a:t>
            </a:r>
            <a:r>
              <a:rPr lang="pl-PL" sz="2100" b="1" dirty="0" smtClean="0">
                <a:latin typeface="Times New Roman" pitchFamily="18" charset="0"/>
              </a:rPr>
              <a:t> </a:t>
            </a:r>
            <a:r>
              <a:rPr lang="pl-PL" sz="2100" b="1" u="sng" dirty="0" smtClean="0">
                <a:latin typeface="Times New Roman" pitchFamily="18" charset="0"/>
              </a:rPr>
              <a:t>Pompowe </a:t>
            </a:r>
            <a:r>
              <a:rPr lang="pl-PL" sz="2100" b="1" dirty="0" smtClean="0">
                <a:latin typeface="Times New Roman" pitchFamily="18" charset="0"/>
              </a:rPr>
              <a:t>      </a:t>
            </a:r>
            <a:r>
              <a:rPr lang="pl-PL" sz="2100" dirty="0" smtClean="0">
                <a:latin typeface="Times New Roman" pitchFamily="18" charset="0"/>
              </a:rPr>
              <a:t>(o dwóch zbiornikach, górnym i dolnym)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tabLst>
                <a:tab pos="457200" algn="l"/>
              </a:tabLst>
            </a:pPr>
            <a:endParaRPr lang="pl-PL" sz="21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tabLst>
                <a:tab pos="457200" algn="l"/>
              </a:tabLst>
            </a:pPr>
            <a:r>
              <a:rPr lang="pl-PL" sz="2100" dirty="0" smtClean="0">
                <a:latin typeface="Times New Roman" pitchFamily="18" charset="0"/>
              </a:rPr>
              <a:t>  </a:t>
            </a:r>
            <a:r>
              <a:rPr lang="pl-PL" sz="2100" b="1" u="sng" dirty="0" smtClean="0">
                <a:latin typeface="Times New Roman" pitchFamily="18" charset="0"/>
              </a:rPr>
              <a:t>Pływowe </a:t>
            </a:r>
            <a:r>
              <a:rPr lang="pl-PL" sz="2100" dirty="0" smtClean="0">
                <a:latin typeface="Times New Roman" pitchFamily="18" charset="0"/>
              </a:rPr>
              <a:t>       (wykorzystujące zjawisko pływów morskich)</a:t>
            </a:r>
            <a:endParaRPr lang="pl-PL" sz="2100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72396" y="571480"/>
            <a:ext cx="801630" cy="564500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rPr>
              <a:t>ELEKTROWNIE WODNE </a:t>
            </a:r>
          </a:p>
          <a:p>
            <a:pPr algn="ctr"/>
            <a:r>
              <a:rPr lang="pl-PL" b="1" cap="none" spc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rPr>
              <a:t>W POLSCE</a:t>
            </a:r>
            <a:endParaRPr lang="pl-PL" b="1" cap="none" spc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07219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6" name="Picture 4" descr=" Największe elektrownie w Pols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6335712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643050"/>
            <a:ext cx="8534400" cy="758952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663300"/>
                </a:solidFill>
              </a:rPr>
              <a:t>WIĘKSZE ELEKTROWNIE W POLSCE.</a:t>
            </a:r>
            <a:endParaRPr lang="pl-PL" sz="4800" b="1" dirty="0">
              <a:solidFill>
                <a:srgbClr val="6633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 smtClean="0">
              <a:solidFill>
                <a:srgbClr val="9D3359"/>
              </a:solidFill>
            </a:endParaRPr>
          </a:p>
          <a:p>
            <a:endParaRPr lang="pl-PL" dirty="0" smtClean="0">
              <a:solidFill>
                <a:srgbClr val="9D3359"/>
              </a:solidFill>
            </a:endParaRPr>
          </a:p>
          <a:p>
            <a:r>
              <a:rPr lang="pl-PL" dirty="0" smtClean="0">
                <a:solidFill>
                  <a:srgbClr val="9D3359"/>
                </a:solidFill>
              </a:rPr>
              <a:t>Elektrownia wodna we Włocławku</a:t>
            </a:r>
          </a:p>
          <a:p>
            <a:r>
              <a:rPr lang="pl-PL" dirty="0" smtClean="0">
                <a:solidFill>
                  <a:srgbClr val="9D3359"/>
                </a:solidFill>
              </a:rPr>
              <a:t>Elektrownia Wodna Żarnowiec</a:t>
            </a:r>
          </a:p>
          <a:p>
            <a:r>
              <a:rPr lang="pl-PL" dirty="0" smtClean="0">
                <a:solidFill>
                  <a:srgbClr val="9D3359"/>
                </a:solidFill>
              </a:rPr>
              <a:t>Elektrownia Porąbka-Żar</a:t>
            </a:r>
          </a:p>
          <a:p>
            <a:r>
              <a:rPr lang="pl-PL" dirty="0" smtClean="0">
                <a:solidFill>
                  <a:srgbClr val="9D3359"/>
                </a:solidFill>
              </a:rPr>
              <a:t>Zespół Elektrowni Wodnych Solina-Myczkowce</a:t>
            </a:r>
          </a:p>
          <a:p>
            <a:r>
              <a:rPr lang="pl-PL" dirty="0" smtClean="0">
                <a:solidFill>
                  <a:srgbClr val="9D3359"/>
                </a:solidFill>
              </a:rPr>
              <a:t>Elektrownia Żydowo</a:t>
            </a:r>
          </a:p>
          <a:p>
            <a:r>
              <a:rPr lang="pl-PL" dirty="0" smtClean="0">
                <a:solidFill>
                  <a:srgbClr val="9D3359"/>
                </a:solidFill>
              </a:rPr>
              <a:t>Elektrownia wodna w Zakopanem </a:t>
            </a:r>
            <a:r>
              <a:rPr lang="pl-PL" dirty="0" err="1" smtClean="0">
                <a:solidFill>
                  <a:srgbClr val="9D3359"/>
                </a:solidFill>
              </a:rPr>
              <a:t>Olczy</a:t>
            </a:r>
            <a:endParaRPr lang="pl-PL" dirty="0" smtClean="0">
              <a:solidFill>
                <a:srgbClr val="9D3359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663300"/>
                </a:solidFill>
              </a:rPr>
              <a:t>Elektrownia wodna </a:t>
            </a:r>
            <a:br>
              <a:rPr lang="pl-PL" sz="2400" dirty="0" smtClean="0">
                <a:solidFill>
                  <a:srgbClr val="663300"/>
                </a:solidFill>
              </a:rPr>
            </a:br>
            <a:r>
              <a:rPr lang="pl-PL" sz="2400" dirty="0" smtClean="0">
                <a:solidFill>
                  <a:srgbClr val="663300"/>
                </a:solidFill>
              </a:rPr>
              <a:t>w  Zakopanem </a:t>
            </a:r>
            <a:r>
              <a:rPr lang="pl-PL" sz="2400" dirty="0" err="1" smtClean="0">
                <a:solidFill>
                  <a:srgbClr val="663300"/>
                </a:solidFill>
              </a:rPr>
              <a:t>Olczy</a:t>
            </a:r>
            <a:r>
              <a:rPr lang="pl-PL" sz="2400" dirty="0" smtClean="0">
                <a:solidFill>
                  <a:srgbClr val="663300"/>
                </a:solidFill>
              </a:rPr>
              <a:t>.</a:t>
            </a:r>
            <a:endParaRPr lang="pl-PL" sz="2400" dirty="0">
              <a:solidFill>
                <a:srgbClr val="663300"/>
              </a:solidFill>
            </a:endParaRPr>
          </a:p>
        </p:txBody>
      </p:sp>
      <p:pic>
        <p:nvPicPr>
          <p:cNvPr id="7" name="Symbol zastępczy obrazu 6" descr="cvv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4396" r="4396"/>
          <a:stretch>
            <a:fillRect/>
          </a:stretch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28596" y="1071546"/>
            <a:ext cx="2209800" cy="4500594"/>
          </a:xfrm>
        </p:spPr>
        <p:txBody>
          <a:bodyPr>
            <a:normAutofit fontScale="47500" lnSpcReduction="20000"/>
          </a:bodyPr>
          <a:lstStyle/>
          <a:p>
            <a:r>
              <a:rPr lang="pl-PL" sz="2900" b="1" dirty="0" smtClean="0">
                <a:solidFill>
                  <a:schemeClr val="tx1"/>
                </a:solidFill>
              </a:rPr>
              <a:t>Elektrownia </a:t>
            </a:r>
            <a:r>
              <a:rPr lang="pl-PL" sz="2900" b="1" dirty="0" err="1" smtClean="0">
                <a:solidFill>
                  <a:schemeClr val="tx1"/>
                </a:solidFill>
              </a:rPr>
              <a:t>Olcza</a:t>
            </a:r>
            <a:r>
              <a:rPr lang="pl-PL" sz="2900" b="1" dirty="0" smtClean="0">
                <a:solidFill>
                  <a:schemeClr val="tx1"/>
                </a:solidFill>
              </a:rPr>
              <a:t> umiejscowiona jest na potoku </a:t>
            </a:r>
            <a:r>
              <a:rPr lang="pl-PL" sz="2900" b="1" dirty="0" err="1" smtClean="0">
                <a:solidFill>
                  <a:schemeClr val="tx1"/>
                </a:solidFill>
              </a:rPr>
              <a:t>Olczyskim</a:t>
            </a:r>
            <a:r>
              <a:rPr lang="pl-PL" sz="2900" b="1" dirty="0" smtClean="0">
                <a:solidFill>
                  <a:schemeClr val="tx1"/>
                </a:solidFill>
              </a:rPr>
              <a:t>, jej moc to 120 </a:t>
            </a:r>
            <a:r>
              <a:rPr lang="pl-PL" sz="2900" b="1" dirty="0" err="1" smtClean="0">
                <a:solidFill>
                  <a:schemeClr val="tx1"/>
                </a:solidFill>
              </a:rPr>
              <a:t>kW</a:t>
            </a:r>
            <a:r>
              <a:rPr lang="pl-PL" sz="2900" b="1" dirty="0" smtClean="0">
                <a:solidFill>
                  <a:schemeClr val="tx1"/>
                </a:solidFill>
              </a:rPr>
              <a:t>. Pozyskana energia nie jest używana do celów własnych, całość sprzedawana jest do sieci </a:t>
            </a:r>
          </a:p>
          <a:p>
            <a:r>
              <a:rPr lang="pl-PL" sz="2900" b="1" dirty="0" smtClean="0">
                <a:solidFill>
                  <a:schemeClr val="tx1"/>
                </a:solidFill>
              </a:rPr>
              <a:t>W elektrowni zainstalowane są dwie turbiny typu Francisa. Największy przepływ wody to 160 metrów sześciennych na sekundę, najmniejszy zaś to 70.</a:t>
            </a: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663300"/>
                </a:solidFill>
              </a:rPr>
              <a:t>Elektrownia wodna </a:t>
            </a:r>
            <a:br>
              <a:rPr lang="pl-PL" dirty="0" smtClean="0">
                <a:solidFill>
                  <a:srgbClr val="663300"/>
                </a:solidFill>
              </a:rPr>
            </a:br>
            <a:r>
              <a:rPr lang="pl-PL" dirty="0" smtClean="0">
                <a:solidFill>
                  <a:srgbClr val="663300"/>
                </a:solidFill>
              </a:rPr>
              <a:t>we Włocławku</a:t>
            </a:r>
            <a:endParaRPr lang="pl-PL" dirty="0">
              <a:solidFill>
                <a:srgbClr val="663300"/>
              </a:solidFill>
            </a:endParaRPr>
          </a:p>
        </p:txBody>
      </p:sp>
      <p:pic>
        <p:nvPicPr>
          <p:cNvPr id="5" name="Symbol zastępczy obrazu 4" descr="mfmdf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4195" r="4195"/>
          <a:stretch>
            <a:fillRect/>
          </a:stretch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400" b="1" dirty="0" smtClean="0">
                <a:solidFill>
                  <a:schemeClr val="tx1"/>
                </a:solidFill>
              </a:rPr>
              <a:t>Dane techniczne: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Elektrownia: EW we Włocławku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Rzeka: Wisła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Lokalizacja: 674,850 km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Rok budowy: 1970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Rzędna piętrzenia: 57,30 m n.p.m.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Spad znamionowy: 8,80 m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Liczba hydrozespołów: 6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Typ turbiny: turbina Kaplana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Moc instalowana: 160,2 MW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Przełyk instalowany: 2190 </a:t>
            </a:r>
            <a:r>
              <a:rPr lang="pl-PL" sz="1400" b="1" dirty="0" err="1" smtClean="0">
                <a:solidFill>
                  <a:schemeClr val="tx1"/>
                </a:solidFill>
              </a:rPr>
              <a:t>m³</a:t>
            </a:r>
            <a:r>
              <a:rPr lang="pl-PL" sz="1400" b="1" dirty="0" smtClean="0">
                <a:solidFill>
                  <a:schemeClr val="tx1"/>
                </a:solidFill>
              </a:rPr>
              <a:t>/</a:t>
            </a:r>
            <a:r>
              <a:rPr lang="pl-PL" sz="1400" b="1" dirty="0" err="1" smtClean="0">
                <a:solidFill>
                  <a:schemeClr val="tx1"/>
                </a:solidFill>
              </a:rPr>
              <a:t>sek</a:t>
            </a:r>
            <a:endParaRPr lang="pl-PL" sz="1400" b="1" dirty="0" smtClean="0">
              <a:solidFill>
                <a:schemeClr val="tx1"/>
              </a:solidFill>
            </a:endParaRPr>
          </a:p>
          <a:p>
            <a:r>
              <a:rPr lang="pl-PL" sz="1400" b="1" dirty="0" smtClean="0">
                <a:solidFill>
                  <a:schemeClr val="tx1"/>
                </a:solidFill>
              </a:rPr>
              <a:t>Średnia produkcja: 739 GWh/a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663300"/>
                </a:solidFill>
              </a:rPr>
              <a:t>Elektrownia Wodna Żarnowiec</a:t>
            </a:r>
            <a:br>
              <a:rPr lang="pl-PL" dirty="0" smtClean="0">
                <a:solidFill>
                  <a:srgbClr val="663300"/>
                </a:solidFill>
              </a:rPr>
            </a:br>
            <a:r>
              <a:rPr lang="pl-PL" dirty="0" smtClean="0">
                <a:solidFill>
                  <a:srgbClr val="663300"/>
                </a:solidFill>
              </a:rPr>
              <a:t/>
            </a:r>
            <a:br>
              <a:rPr lang="pl-PL" dirty="0" smtClean="0">
                <a:solidFill>
                  <a:srgbClr val="663300"/>
                </a:solidFill>
              </a:rPr>
            </a:br>
            <a:endParaRPr lang="pl-PL" dirty="0">
              <a:solidFill>
                <a:srgbClr val="663300"/>
              </a:solidFill>
            </a:endParaRPr>
          </a:p>
        </p:txBody>
      </p:sp>
      <p:pic>
        <p:nvPicPr>
          <p:cNvPr id="5" name="Symbol zastępczy obrazu 4" descr="lfkjfj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515" b="151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Największa w Polsce elektrownia szczytowo-pompowa. Położona w miejscowości Czymanowo nad jeziorem Żarnowieckim w województwie pomorskim na granicy powiatów puckiego i wejherowskiego. Górny zbiornik wodny elektrowni stanowi zbiornik Czymanowo - sztuczne jezioro o powierzchni 122 ha i pojemności 13 milionów metrów sześciennych wybudowane w miejscu dawnej wsi Kolkowo. 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|2.3|0.4|0.4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5|0.8|0.3|1.6|0.7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5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</TotalTime>
  <Words>1268</Words>
  <Application>Microsoft Office PowerPoint</Application>
  <PresentationFormat>Pokaz na ekranie (4:3)</PresentationFormat>
  <Paragraphs>160</Paragraphs>
  <Slides>26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Miejski</vt:lpstr>
      <vt:lpstr>Slajd 1</vt:lpstr>
      <vt:lpstr>WIADOMOŚCI WSTĘPNE</vt:lpstr>
      <vt:lpstr>BUDOWA</vt:lpstr>
      <vt:lpstr> ROZRÓŻNIA SIĘ ELEKTROWNIE WODNE:</vt:lpstr>
      <vt:lpstr>Slajd 5</vt:lpstr>
      <vt:lpstr>WIĘKSZE ELEKTROWNIE W POLSCE.</vt:lpstr>
      <vt:lpstr>Elektrownia wodna  w  Zakopanem Olczy.</vt:lpstr>
      <vt:lpstr>Elektrownia wodna  we Włocławku</vt:lpstr>
      <vt:lpstr>Elektrownia Wodna Żarnowiec  </vt:lpstr>
      <vt:lpstr>Elektrownia Porąbka-Żar</vt:lpstr>
      <vt:lpstr>  Ogólny schemat otrzymywania energii wody </vt:lpstr>
      <vt:lpstr>Slajd 12</vt:lpstr>
      <vt:lpstr>KOŁO WODNE…  (Znane jest od I w. p.n.e.- poprzednik turbiny wodnej)                    …zależnie od sposobu zasilania dzielimy na: </vt:lpstr>
      <vt:lpstr>TURBINA WODNA</vt:lpstr>
      <vt:lpstr>DZIAŁANIE ELEKTROWNI WODNYCH</vt:lpstr>
      <vt:lpstr>Dziesięć krajów o największej produkcji energii z energii wodnej</vt:lpstr>
      <vt:lpstr>Slajd 17</vt:lpstr>
      <vt:lpstr>Największe elektrownie świata </vt:lpstr>
      <vt:lpstr>Zapora Trzech Przełomów</vt:lpstr>
      <vt:lpstr>Tucurui</vt:lpstr>
      <vt:lpstr>Itaipu</vt:lpstr>
      <vt:lpstr>Zapora Grand Coulee </vt:lpstr>
      <vt:lpstr>ENERGIA WODY</vt:lpstr>
      <vt:lpstr>Slajd 24</vt:lpstr>
      <vt:lpstr>WNIOSKI:</vt:lpstr>
      <vt:lpstr>Slajd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</dc:creator>
  <cp:lastModifiedBy>Monika</cp:lastModifiedBy>
  <cp:revision>21</cp:revision>
  <dcterms:created xsi:type="dcterms:W3CDTF">2013-03-16T12:47:42Z</dcterms:created>
  <dcterms:modified xsi:type="dcterms:W3CDTF">2013-03-18T18:37:28Z</dcterms:modified>
</cp:coreProperties>
</file>